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28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9E96B-B495-4966-AEF9-BA33D7AAA95A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0BAF4-F901-443F-A52D-EC5AB4944C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2231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1680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7530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5506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0661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8484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9824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4604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6645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707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1373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3480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6ADAE-1D8D-429F-B670-C4B61E9CF664}" type="datetimeFigureOut">
              <a:rPr lang="en-CA" smtClean="0"/>
              <a:t>2020-09-08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4280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mozilla.org/en-US/docs/Web/CSS" TargetMode="External"/><Relationship Id="rId2" Type="http://schemas.openxmlformats.org/officeDocument/2006/relationships/hyperlink" Target="https://www.w3schools.com/cssref/default.as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85800"/>
            <a:ext cx="9144000" cy="3352800"/>
          </a:xfrm>
        </p:spPr>
        <p:txBody>
          <a:bodyPr/>
          <a:lstStyle/>
          <a:p>
            <a:pPr algn="ctr"/>
            <a:r>
              <a:rPr lang="en-US" sz="9600"/>
              <a:t>COMP </a:t>
            </a:r>
            <a:r>
              <a:rPr lang="en-US" sz="9600" smtClean="0"/>
              <a:t>1537</a:t>
            </a:r>
            <a:endParaRPr lang="en-US" sz="11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4572000"/>
            <a:ext cx="11734800" cy="1319214"/>
          </a:xfrm>
        </p:spPr>
        <p:txBody>
          <a:bodyPr/>
          <a:lstStyle/>
          <a:p>
            <a:r>
              <a:rPr lang="en-US" sz="4000" dirty="0"/>
              <a:t>CSS I</a:t>
            </a:r>
          </a:p>
        </p:txBody>
      </p:sp>
    </p:spTree>
    <p:extLst>
      <p:ext uri="{BB962C8B-B14F-4D97-AF65-F5344CB8AC3E}">
        <p14:creationId xmlns:p14="http://schemas.microsoft.com/office/powerpoint/2010/main" val="1263472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CSS Box Model (2/2)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calculated width of a box is:</a:t>
            </a:r>
          </a:p>
          <a:p>
            <a:pPr lvl="1"/>
            <a:r>
              <a:rPr lang="en-US" dirty="0"/>
              <a:t>width + padding-left + padding-right + border-left + </a:t>
            </a:r>
            <a:r>
              <a:rPr lang="en-US" dirty="0" smtClean="0"/>
              <a:t>border-right</a:t>
            </a:r>
          </a:p>
          <a:p>
            <a:r>
              <a:rPr lang="en-US" dirty="0" smtClean="0"/>
              <a:t>The calculated height of a box is:</a:t>
            </a:r>
          </a:p>
          <a:p>
            <a:pPr lvl="1"/>
            <a:r>
              <a:rPr lang="en-US" dirty="0"/>
              <a:t>height + padding-top + padding-bottom + border-top + </a:t>
            </a:r>
            <a:r>
              <a:rPr lang="en-US" dirty="0" smtClean="0"/>
              <a:t>border-bottom</a:t>
            </a:r>
          </a:p>
          <a:p>
            <a:r>
              <a:rPr lang="en-US" dirty="0" smtClean="0"/>
              <a:t>General heuristics</a:t>
            </a:r>
          </a:p>
          <a:p>
            <a:pPr lvl="1"/>
            <a:r>
              <a:rPr lang="en-US" dirty="0" smtClean="0"/>
              <a:t>Don't forget to give some space between your content (e.g., text) and the border (padding)</a:t>
            </a:r>
          </a:p>
          <a:p>
            <a:pPr lvl="1"/>
            <a:r>
              <a:rPr lang="en-US" dirty="0" smtClean="0"/>
              <a:t>Add values to margins if you don't want boxes touching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789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Ways to Insert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 ways to put 'style' into your HTML documents: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Inline (using the style attribute for a given element)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Use the style element in the head element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Use the link element to reference a CSS document</a:t>
            </a:r>
          </a:p>
          <a:p>
            <a:r>
              <a:rPr lang="en-US" dirty="0" smtClean="0"/>
              <a:t>Heuristics:</a:t>
            </a:r>
          </a:p>
          <a:p>
            <a:pPr lvl="1"/>
            <a:r>
              <a:rPr lang="en-US" dirty="0" smtClean="0"/>
              <a:t>Use inline if you are overriding something (e.g., a framework rule that is messing up your layout)</a:t>
            </a:r>
          </a:p>
          <a:p>
            <a:pPr lvl="1"/>
            <a:r>
              <a:rPr lang="en-US" dirty="0" smtClean="0"/>
              <a:t>Use style element when you are in development</a:t>
            </a:r>
          </a:p>
          <a:p>
            <a:pPr lvl="1"/>
            <a:r>
              <a:rPr lang="en-US" dirty="0" smtClean="0"/>
              <a:t>Use link element when you have deployed your template to a web site</a:t>
            </a:r>
          </a:p>
          <a:p>
            <a:pPr lvl="1"/>
            <a:r>
              <a:rPr lang="en-US" dirty="0" smtClean="0"/>
              <a:t>More on how these rules take precedence later 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037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Inline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style attribute on elements</a:t>
            </a:r>
          </a:p>
          <a:p>
            <a:r>
              <a:rPr lang="en-US" dirty="0" smtClean="0"/>
              <a:t>Pros:</a:t>
            </a:r>
          </a:p>
          <a:p>
            <a:pPr lvl="1"/>
            <a:r>
              <a:rPr lang="en-US" dirty="0" smtClean="0"/>
              <a:t>Quick and easy to see changes made</a:t>
            </a:r>
          </a:p>
          <a:p>
            <a:r>
              <a:rPr lang="en-US" dirty="0" smtClean="0"/>
              <a:t>Cons:</a:t>
            </a:r>
          </a:p>
          <a:p>
            <a:pPr lvl="1"/>
            <a:r>
              <a:rPr lang="en-US" dirty="0" smtClean="0"/>
              <a:t>Messy and hard to debug if you have a lot of complex style rules</a:t>
            </a:r>
          </a:p>
          <a:p>
            <a:pPr lvl="2"/>
            <a:r>
              <a:rPr lang="en-US" dirty="0" smtClean="0"/>
              <a:t>Which usually is the case – creating layouts with CSS are usually quite involved</a:t>
            </a:r>
          </a:p>
          <a:p>
            <a:pPr lvl="1"/>
            <a:r>
              <a:rPr lang="en-US" dirty="0" smtClean="0"/>
              <a:t>Have to continually update each HTML page if you make a change in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6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style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Place the style element within the head element</a:t>
            </a:r>
          </a:p>
          <a:p>
            <a:pPr lvl="1"/>
            <a:r>
              <a:rPr lang="en-US" dirty="0" smtClean="0"/>
              <a:t>And place your rules inside</a:t>
            </a:r>
          </a:p>
          <a:p>
            <a:r>
              <a:rPr lang="en-US" dirty="0" smtClean="0"/>
              <a:t>Pros:</a:t>
            </a:r>
          </a:p>
          <a:p>
            <a:pPr lvl="1"/>
            <a:r>
              <a:rPr lang="en-US" dirty="0" smtClean="0"/>
              <a:t>One central place where the style rules go</a:t>
            </a:r>
          </a:p>
          <a:p>
            <a:r>
              <a:rPr lang="en-US" dirty="0" smtClean="0"/>
              <a:t>Cons:</a:t>
            </a:r>
          </a:p>
          <a:p>
            <a:pPr lvl="1"/>
            <a:r>
              <a:rPr lang="en-US" dirty="0" smtClean="0"/>
              <a:t>Have to copy/paste the same thing into each of your web documents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0250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link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link element goes into the head element</a:t>
            </a:r>
          </a:p>
          <a:p>
            <a:r>
              <a:rPr lang="en-US" dirty="0" smtClean="0"/>
              <a:t>Some of the link attributes you will use:</a:t>
            </a:r>
          </a:p>
          <a:p>
            <a:pPr lvl="1"/>
            <a:r>
              <a:rPr lang="en-US" dirty="0" err="1" smtClean="0"/>
              <a:t>href</a:t>
            </a:r>
            <a:r>
              <a:rPr lang="en-US" dirty="0" smtClean="0"/>
              <a:t> – the hyperlink reference (use a URL to refer to the style document)</a:t>
            </a:r>
          </a:p>
          <a:p>
            <a:pPr lvl="1"/>
            <a:r>
              <a:rPr lang="en-US" dirty="0" err="1" smtClean="0"/>
              <a:t>rel</a:t>
            </a:r>
            <a:r>
              <a:rPr lang="en-US" dirty="0" smtClean="0"/>
              <a:t> – relationship between current document and linked document</a:t>
            </a:r>
          </a:p>
          <a:p>
            <a:pPr lvl="2"/>
            <a:r>
              <a:rPr lang="en-US" dirty="0" smtClean="0"/>
              <a:t>Use a value of 'stylesheet' </a:t>
            </a:r>
          </a:p>
          <a:p>
            <a:pPr lvl="1"/>
            <a:r>
              <a:rPr lang="en-US" dirty="0" smtClean="0"/>
              <a:t>There are others but we will look at them later …</a:t>
            </a:r>
          </a:p>
          <a:p>
            <a:r>
              <a:rPr lang="en-US" dirty="0" smtClean="0"/>
              <a:t>Pros:</a:t>
            </a:r>
          </a:p>
          <a:p>
            <a:pPr lvl="1"/>
            <a:r>
              <a:rPr lang="en-US" dirty="0" smtClean="0"/>
              <a:t>One central place for all docs to refer to styling rules</a:t>
            </a:r>
          </a:p>
          <a:p>
            <a:r>
              <a:rPr lang="en-US" dirty="0" smtClean="0"/>
              <a:t>Cons:</a:t>
            </a:r>
          </a:p>
          <a:p>
            <a:pPr lvl="1"/>
            <a:r>
              <a:rPr lang="en-US" dirty="0" smtClean="0"/>
              <a:t>Have to remember to create/link/manage separate documents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95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 Precedence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overrides which?</a:t>
            </a:r>
          </a:p>
          <a:p>
            <a:r>
              <a:rPr lang="en-US" dirty="0" smtClean="0"/>
              <a:t>Uses specificity as the determinant</a:t>
            </a:r>
          </a:p>
          <a:p>
            <a:pPr lvl="1"/>
            <a:r>
              <a:rPr lang="en-US" dirty="0" smtClean="0"/>
              <a:t>i.e., more specific means higher precedence</a:t>
            </a:r>
          </a:p>
          <a:p>
            <a:r>
              <a:rPr lang="en-US" dirty="0" smtClean="0"/>
              <a:t>So: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!important declaration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style attribute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id attribute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Class, pseudo-class, or attribute selector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Element reference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5114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Units of Measure in CSS 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commonly used units of measure in CSS:</a:t>
            </a:r>
          </a:p>
          <a:p>
            <a:pPr lvl="1"/>
            <a:r>
              <a:rPr lang="en-US" dirty="0" smtClean="0"/>
              <a:t>Percentage (%) – e.g., 20%</a:t>
            </a:r>
          </a:p>
          <a:p>
            <a:pPr lvl="1"/>
            <a:r>
              <a:rPr lang="en-US" dirty="0" err="1" smtClean="0"/>
              <a:t>Em</a:t>
            </a:r>
            <a:r>
              <a:rPr lang="en-US" dirty="0" smtClean="0"/>
              <a:t> (</a:t>
            </a:r>
            <a:r>
              <a:rPr lang="en-US" dirty="0" err="1" smtClean="0"/>
              <a:t>em</a:t>
            </a:r>
            <a:r>
              <a:rPr lang="en-US" dirty="0" smtClean="0"/>
              <a:t>) – current point size of the font, e.g., 1.2em</a:t>
            </a:r>
          </a:p>
          <a:p>
            <a:pPr lvl="2"/>
            <a:r>
              <a:rPr lang="en-US" dirty="0" smtClean="0"/>
              <a:t>Used to refer to the width of an 'M' during early years of typesetting</a:t>
            </a:r>
          </a:p>
          <a:p>
            <a:pPr lvl="1"/>
            <a:r>
              <a:rPr lang="en-US" dirty="0" smtClean="0"/>
              <a:t>Point (</a:t>
            </a:r>
            <a:r>
              <a:rPr lang="en-US" dirty="0" err="1" smtClean="0"/>
              <a:t>pt</a:t>
            </a:r>
            <a:r>
              <a:rPr lang="en-US" dirty="0" smtClean="0"/>
              <a:t>) – a unit used in typography and is 1/72", e.g., 24pt</a:t>
            </a:r>
          </a:p>
          <a:p>
            <a:pPr lvl="1"/>
            <a:r>
              <a:rPr lang="en-US" dirty="0" smtClean="0"/>
              <a:t>Pixel (</a:t>
            </a:r>
            <a:r>
              <a:rPr lang="en-US" dirty="0" err="1" smtClean="0"/>
              <a:t>px</a:t>
            </a:r>
            <a:r>
              <a:rPr lang="en-US" dirty="0" smtClean="0"/>
              <a:t>) – represents one dot on the screen, e.g., 2px</a:t>
            </a:r>
          </a:p>
          <a:p>
            <a:pPr lvl="1"/>
            <a:r>
              <a:rPr lang="en-US" dirty="0" smtClean="0"/>
              <a:t>Viewport width, viewport height: </a:t>
            </a:r>
            <a:r>
              <a:rPr lang="en-US" smtClean="0"/>
              <a:t>vw100 vh100</a:t>
            </a:r>
            <a:endParaRPr lang="en-US" dirty="0" smtClean="0"/>
          </a:p>
          <a:p>
            <a:r>
              <a:rPr lang="en-US" dirty="0" smtClean="0"/>
              <a:t>There are others but they aren't as commonly used</a:t>
            </a:r>
          </a:p>
        </p:txBody>
      </p:sp>
    </p:spTree>
    <p:extLst>
      <p:ext uri="{BB962C8B-B14F-4D97-AF65-F5344CB8AC3E}">
        <p14:creationId xmlns:p14="http://schemas.microsoft.com/office/powerpoint/2010/main" val="2283544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Units of Measure in CSS </a:t>
            </a:r>
            <a:r>
              <a:rPr lang="en-US" dirty="0" smtClean="0"/>
              <a:t>(2/2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Units of measure that are relative (i.e., relative to another property)</a:t>
            </a:r>
          </a:p>
          <a:p>
            <a:pPr lvl="1"/>
            <a:r>
              <a:rPr lang="en-US" dirty="0"/>
              <a:t>'</a:t>
            </a:r>
            <a:r>
              <a:rPr lang="en-US" dirty="0" err="1"/>
              <a:t>em</a:t>
            </a:r>
            <a:r>
              <a:rPr lang="en-US" dirty="0"/>
              <a:t>' space, percent</a:t>
            </a:r>
          </a:p>
          <a:p>
            <a:r>
              <a:rPr lang="en-US" dirty="0" smtClean="0"/>
              <a:t>Units of measure that are absolute (fixed in size)</a:t>
            </a:r>
          </a:p>
          <a:p>
            <a:pPr lvl="1"/>
            <a:r>
              <a:rPr lang="en-US" dirty="0" smtClean="0"/>
              <a:t>Pixel, point</a:t>
            </a:r>
          </a:p>
          <a:p>
            <a:r>
              <a:rPr lang="en-US" dirty="0" smtClean="0"/>
              <a:t>Use </a:t>
            </a:r>
            <a:r>
              <a:rPr lang="en-US" dirty="0"/>
              <a:t>the following heuristics for units of measure:</a:t>
            </a:r>
          </a:p>
          <a:p>
            <a:pPr lvl="1"/>
            <a:r>
              <a:rPr lang="en-US" dirty="0" smtClean="0"/>
              <a:t>Use pixels </a:t>
            </a:r>
            <a:r>
              <a:rPr lang="en-US" dirty="0"/>
              <a:t>for border </a:t>
            </a:r>
            <a:r>
              <a:rPr lang="en-US" dirty="0" smtClean="0"/>
              <a:t>widths</a:t>
            </a:r>
            <a:endParaRPr lang="en-US" dirty="0"/>
          </a:p>
          <a:p>
            <a:pPr lvl="1"/>
            <a:r>
              <a:rPr lang="en-US" dirty="0"/>
              <a:t>Points for fonts</a:t>
            </a:r>
          </a:p>
          <a:p>
            <a:pPr lvl="1"/>
            <a:r>
              <a:rPr lang="en-US" dirty="0"/>
              <a:t>Percentage and </a:t>
            </a:r>
            <a:r>
              <a:rPr lang="en-US" dirty="0" err="1"/>
              <a:t>em</a:t>
            </a:r>
            <a:r>
              <a:rPr lang="en-US" dirty="0"/>
              <a:t>-space for margins, paddings, spacing between containers</a:t>
            </a:r>
          </a:p>
          <a:p>
            <a:pPr lvl="1"/>
            <a:r>
              <a:rPr lang="en-US" dirty="0"/>
              <a:t>Avoid using:</a:t>
            </a:r>
          </a:p>
          <a:p>
            <a:pPr lvl="2"/>
            <a:r>
              <a:rPr lang="en-US" dirty="0"/>
              <a:t>Pixels for fonts, margins, padding, spacing </a:t>
            </a:r>
            <a:r>
              <a:rPr lang="en-US"/>
              <a:t>between </a:t>
            </a:r>
            <a:r>
              <a:rPr lang="en-US" smtClean="0"/>
              <a:t>containers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2014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CSS Best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external style sheets to practice:</a:t>
            </a:r>
          </a:p>
          <a:p>
            <a:pPr lvl="1"/>
            <a:r>
              <a:rPr lang="en-US" dirty="0" smtClean="0"/>
              <a:t>Reuse, cut down on bandwidth, keep layouts consistent</a:t>
            </a:r>
          </a:p>
          <a:p>
            <a:r>
              <a:rPr lang="en-US" dirty="0" smtClean="0"/>
              <a:t>Define base styles at the top (i.e. body element) and specialize (indirect) child elements</a:t>
            </a:r>
          </a:p>
          <a:p>
            <a:r>
              <a:rPr lang="en-US" dirty="0" smtClean="0"/>
              <a:t>Try to avoid in-lining your CSS styles (via the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style</a:t>
            </a:r>
            <a:r>
              <a:rPr lang="en-US" dirty="0" smtClean="0"/>
              <a:t> attribute)</a:t>
            </a:r>
          </a:p>
          <a:p>
            <a:pPr lvl="1"/>
            <a:r>
              <a:rPr lang="en-US" dirty="0" smtClean="0"/>
              <a:t>Easier to troubleshoot styles if they are in an external style sheet</a:t>
            </a:r>
          </a:p>
          <a:p>
            <a:pPr lvl="2"/>
            <a:r>
              <a:rPr lang="en-US" dirty="0" smtClean="0"/>
              <a:t>Although sometimes you may not have a choice</a:t>
            </a:r>
          </a:p>
          <a:p>
            <a:r>
              <a:rPr lang="en-US" dirty="0" smtClean="0"/>
              <a:t>Avoid using too many visible styles/fonts/colors</a:t>
            </a:r>
          </a:p>
          <a:p>
            <a:pPr lvl="1"/>
            <a:r>
              <a:rPr lang="en-US" dirty="0" smtClean="0"/>
              <a:t>Quantity doesn't equal quality!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870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3059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 smtClean="0"/>
              <a:t>Reference: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2"/>
              </a:rPr>
              <a:t>https://</a:t>
            </a:r>
            <a:r>
              <a:rPr lang="en-US" sz="2400" dirty="0" smtClean="0">
                <a:hlinkClick r:id="rId2"/>
              </a:rPr>
              <a:t>www.w3schools.com/cssref/default.asp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sz="24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 smtClean="0"/>
              <a:t>Online book/tutorial: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3"/>
              </a:rPr>
              <a:t>https://</a:t>
            </a:r>
            <a:r>
              <a:rPr lang="en-US" sz="2400" dirty="0" smtClean="0">
                <a:hlinkClick r:id="rId3"/>
              </a:rPr>
              <a:t>developer.mozilla.org/en-US/docs/Web/CSS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73223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 to CSS 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 far, no real styling</a:t>
            </a:r>
          </a:p>
          <a:p>
            <a:pPr lvl="1"/>
            <a:r>
              <a:rPr lang="en-US" dirty="0" smtClean="0"/>
              <a:t>(i.e., no ability to change font colors, font size, colors, borders, images, etc.</a:t>
            </a:r>
          </a:p>
          <a:p>
            <a:r>
              <a:rPr lang="en-US" dirty="0" smtClean="0"/>
              <a:t>HTML </a:t>
            </a:r>
            <a:r>
              <a:rPr lang="en-US" dirty="0"/>
              <a:t>is for content </a:t>
            </a:r>
            <a:r>
              <a:rPr lang="en-US" dirty="0" smtClean="0"/>
              <a:t>structure</a:t>
            </a:r>
          </a:p>
          <a:p>
            <a:r>
              <a:rPr lang="en-US" dirty="0" smtClean="0"/>
              <a:t>Enter Cascading Style Sheets (CSS) …</a:t>
            </a:r>
            <a:endParaRPr lang="en-US" dirty="0"/>
          </a:p>
          <a:p>
            <a:r>
              <a:rPr lang="en-US" dirty="0" smtClean="0"/>
              <a:t>CSS are for</a:t>
            </a:r>
          </a:p>
          <a:p>
            <a:pPr lvl="1"/>
            <a:r>
              <a:rPr lang="en-US" dirty="0" smtClean="0"/>
              <a:t>formatting </a:t>
            </a:r>
            <a:r>
              <a:rPr lang="en-US" dirty="0"/>
              <a:t>details such </a:t>
            </a:r>
            <a:r>
              <a:rPr lang="en-US" dirty="0" smtClean="0"/>
              <a:t>as Font </a:t>
            </a:r>
            <a:r>
              <a:rPr lang="en-US" dirty="0"/>
              <a:t>size, font style, background colors, </a:t>
            </a:r>
            <a:r>
              <a:rPr lang="en-US" dirty="0" smtClean="0"/>
              <a:t>layout</a:t>
            </a:r>
          </a:p>
          <a:p>
            <a:pPr lvl="1"/>
            <a:r>
              <a:rPr lang="en-US" dirty="0" smtClean="0"/>
              <a:t>Specify layout details based upon screen size</a:t>
            </a:r>
          </a:p>
          <a:p>
            <a:pPr lvl="1"/>
            <a:r>
              <a:rPr lang="en-US" dirty="0" smtClean="0"/>
              <a:t>Any images/fonts that are to be downloaded/rendered for styling</a:t>
            </a:r>
          </a:p>
          <a:p>
            <a:pPr lvl="1"/>
            <a:r>
              <a:rPr lang="en-US" dirty="0" smtClean="0"/>
              <a:t>Animating page components (e.g., changing color, movement, etc.)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657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 to CSS </a:t>
            </a:r>
            <a:r>
              <a:rPr lang="en-US" dirty="0" smtClean="0"/>
              <a:t>(2/2)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CSS works by:</a:t>
            </a:r>
          </a:p>
          <a:p>
            <a:pPr lvl="1"/>
            <a:r>
              <a:rPr lang="en-US" dirty="0"/>
              <a:t>Allowing style to be specified by elements</a:t>
            </a:r>
          </a:p>
          <a:p>
            <a:pPr lvl="1"/>
            <a:r>
              <a:rPr lang="en-US" dirty="0"/>
              <a:t>Having child element inherit </a:t>
            </a:r>
            <a:r>
              <a:rPr lang="en-US" dirty="0" smtClean="0"/>
              <a:t>style</a:t>
            </a:r>
          </a:p>
          <a:p>
            <a:pPr lvl="2"/>
            <a:r>
              <a:rPr lang="en-US" dirty="0" smtClean="0"/>
              <a:t>Style </a:t>
            </a:r>
            <a:r>
              <a:rPr lang="en-US" dirty="0"/>
              <a:t>'cascades' </a:t>
            </a:r>
            <a:r>
              <a:rPr lang="en-US" dirty="0" smtClean="0"/>
              <a:t>down to children, </a:t>
            </a:r>
            <a:r>
              <a:rPr lang="en-US" dirty="0" err="1" smtClean="0"/>
              <a:t>childrens</a:t>
            </a:r>
            <a:r>
              <a:rPr lang="en-US" dirty="0" smtClean="0"/>
              <a:t>' children, etc.</a:t>
            </a:r>
            <a:endParaRPr lang="en-US" dirty="0"/>
          </a:p>
          <a:p>
            <a:pPr lvl="1"/>
            <a:r>
              <a:rPr lang="en-US" dirty="0"/>
              <a:t>Having child elements override style if they require different style than what was inherited by the parent </a:t>
            </a:r>
            <a:r>
              <a:rPr lang="en-US" dirty="0" smtClean="0"/>
              <a:t>elements/containers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88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CSS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69139"/>
          </a:xfrm>
        </p:spPr>
        <p:txBody>
          <a:bodyPr/>
          <a:lstStyle/>
          <a:p>
            <a:r>
              <a:rPr lang="en-US" dirty="0" smtClean="0"/>
              <a:t>CSS uses the following syntax: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selector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comments */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property</a:t>
            </a: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 smtClean="0"/>
              <a:t>Braces wrap around multiple property-value pairs</a:t>
            </a:r>
            <a:endParaRPr lang="en-US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Property keys followed by the colon symbol, a value, then the semicolon</a:t>
            </a:r>
          </a:p>
          <a:p>
            <a:r>
              <a:rPr lang="en-US" dirty="0" smtClean="0"/>
              <a:t>Comments – multi-line, start with front-slash, asterisk, end in reverse</a:t>
            </a:r>
          </a:p>
          <a:p>
            <a:r>
              <a:rPr lang="en-US" dirty="0" smtClean="0"/>
              <a:t>There are different types of selectors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129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CSS Selectors (1/4)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types of selectors:</a:t>
            </a:r>
          </a:p>
          <a:p>
            <a:pPr lvl="1"/>
            <a:r>
              <a:rPr lang="en-US" dirty="0" smtClean="0"/>
              <a:t>Element selectors (use the name of elements)</a:t>
            </a:r>
          </a:p>
          <a:p>
            <a:pPr lvl="1"/>
            <a:r>
              <a:rPr lang="en-US" dirty="0" smtClean="0"/>
              <a:t>ID selectors (references the id attribute of any element)</a:t>
            </a:r>
          </a:p>
          <a:p>
            <a:pPr lvl="1"/>
            <a:r>
              <a:rPr lang="en-US" dirty="0" smtClean="0"/>
              <a:t>Class selectors (uses the class attribute of a group of elements)</a:t>
            </a:r>
          </a:p>
          <a:p>
            <a:pPr lvl="1"/>
            <a:r>
              <a:rPr lang="en-US" dirty="0"/>
              <a:t>Universal selector (uses '*' which acts to affect many different elements)</a:t>
            </a:r>
          </a:p>
          <a:p>
            <a:pPr lvl="1"/>
            <a:r>
              <a:rPr lang="en-US" dirty="0" err="1" smtClean="0"/>
              <a:t>Combinators</a:t>
            </a:r>
            <a:r>
              <a:rPr lang="en-US" dirty="0" smtClean="0"/>
              <a:t> (combination of selectors to select sibling/child elements)</a:t>
            </a:r>
          </a:p>
          <a:p>
            <a:pPr lvl="1"/>
            <a:r>
              <a:rPr lang="en-US" dirty="0" smtClean="0"/>
              <a:t>Attribute selectors (use element attributes/attribute values)</a:t>
            </a:r>
          </a:p>
          <a:p>
            <a:pPr lvl="1"/>
            <a:r>
              <a:rPr lang="en-US" dirty="0" smtClean="0"/>
              <a:t>Pseudo selectors (uses pseudo class/pseudo elements)</a:t>
            </a:r>
          </a:p>
          <a:p>
            <a:r>
              <a:rPr lang="en-US" dirty="0" smtClean="0"/>
              <a:t>You can also group selectors</a:t>
            </a:r>
          </a:p>
          <a:p>
            <a:pPr lvl="1"/>
            <a:r>
              <a:rPr lang="en-US" dirty="0" smtClean="0"/>
              <a:t>Use a comma separated list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438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CSS Selectors </a:t>
            </a:r>
            <a:r>
              <a:rPr lang="en-US" dirty="0" smtClean="0"/>
              <a:t>(2/4)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Element selectors:</a:t>
            </a:r>
          </a:p>
          <a:p>
            <a:pPr lvl="1"/>
            <a:r>
              <a:rPr lang="en-US" dirty="0" smtClean="0"/>
              <a:t>Use the element names to create selections</a:t>
            </a:r>
          </a:p>
          <a:p>
            <a:r>
              <a:rPr lang="en-US" dirty="0" smtClean="0"/>
              <a:t>ID selector:</a:t>
            </a:r>
          </a:p>
          <a:p>
            <a:pPr lvl="1"/>
            <a:r>
              <a:rPr lang="en-US" dirty="0" smtClean="0"/>
              <a:t>Uses the id attribute of any element</a:t>
            </a:r>
          </a:p>
          <a:p>
            <a:pPr lvl="1"/>
            <a:r>
              <a:rPr lang="en-US" dirty="0" smtClean="0"/>
              <a:t>Each id attribute value has to be unique within the document!</a:t>
            </a:r>
          </a:p>
          <a:p>
            <a:pPr lvl="2"/>
            <a:r>
              <a:rPr lang="en-US" dirty="0" smtClean="0"/>
              <a:t>Failing to adhere to this will cause problems in JavaScript code</a:t>
            </a:r>
          </a:p>
          <a:p>
            <a:pPr lvl="3"/>
            <a:r>
              <a:rPr lang="en-US" dirty="0" smtClean="0"/>
              <a:t>Since JavaScript will assume only one element has that id attribute value</a:t>
            </a:r>
          </a:p>
          <a:p>
            <a:r>
              <a:rPr lang="en-US" dirty="0" smtClean="0"/>
              <a:t>Class selectors:</a:t>
            </a:r>
          </a:p>
          <a:p>
            <a:pPr lvl="1"/>
            <a:r>
              <a:rPr lang="en-US" dirty="0" smtClean="0"/>
              <a:t>Use the class attribute – which are added to elements</a:t>
            </a:r>
          </a:p>
          <a:p>
            <a:pPr lvl="1"/>
            <a:r>
              <a:rPr lang="en-US" dirty="0" smtClean="0"/>
              <a:t>Name of class can be any alphabetic name (usually lower case)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34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CSS Selectors </a:t>
            </a:r>
            <a:r>
              <a:rPr lang="en-US" dirty="0" smtClean="0"/>
              <a:t>(3/4)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Universal selector:</a:t>
            </a:r>
          </a:p>
          <a:p>
            <a:pPr lvl="1"/>
            <a:r>
              <a:rPr lang="en-US" dirty="0"/>
              <a:t>Uses the asterisk to select – usually used in tandem with other selectors</a:t>
            </a:r>
          </a:p>
          <a:p>
            <a:pPr lvl="2"/>
            <a:r>
              <a:rPr lang="en-US" dirty="0"/>
              <a:t>E.g., element or class</a:t>
            </a:r>
          </a:p>
          <a:p>
            <a:r>
              <a:rPr lang="en-US" dirty="0" err="1" smtClean="0"/>
              <a:t>Combinators</a:t>
            </a:r>
            <a:r>
              <a:rPr lang="en-US" dirty="0" smtClean="0"/>
              <a:t>, four types:</a:t>
            </a:r>
          </a:p>
          <a:p>
            <a:pPr lvl="1"/>
            <a:r>
              <a:rPr lang="en-US" dirty="0" smtClean="0"/>
              <a:t>Descendant selector – select all descendants of a particular type</a:t>
            </a:r>
          </a:p>
          <a:p>
            <a:pPr lvl="1"/>
            <a:r>
              <a:rPr lang="en-US" dirty="0" smtClean="0"/>
              <a:t>Child selector – select only direct descendants of a particular type</a:t>
            </a:r>
          </a:p>
          <a:p>
            <a:pPr lvl="1"/>
            <a:r>
              <a:rPr lang="en-US" dirty="0" smtClean="0"/>
              <a:t>Adjacent sibling selector – select only a particular type that comes directly after</a:t>
            </a:r>
          </a:p>
          <a:p>
            <a:pPr lvl="1"/>
            <a:r>
              <a:rPr lang="en-US" dirty="0" smtClean="0"/>
              <a:t>General sibling selector – select a particular type that come after</a:t>
            </a:r>
          </a:p>
          <a:p>
            <a:pPr lvl="2"/>
            <a:r>
              <a:rPr lang="en-US" dirty="0" smtClean="0"/>
              <a:t>Directly or indirectly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712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CSS Selectors </a:t>
            </a:r>
            <a:r>
              <a:rPr lang="en-US" dirty="0" smtClean="0"/>
              <a:t>(4/4)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Attribute selectors:</a:t>
            </a:r>
          </a:p>
          <a:p>
            <a:pPr lvl="1"/>
            <a:r>
              <a:rPr lang="en-US" dirty="0" smtClean="0"/>
              <a:t>Select an element based upon:</a:t>
            </a:r>
          </a:p>
          <a:p>
            <a:pPr lvl="2"/>
            <a:r>
              <a:rPr lang="en-US" dirty="0" smtClean="0"/>
              <a:t>The existence of an attribute</a:t>
            </a:r>
          </a:p>
          <a:p>
            <a:pPr lvl="2"/>
            <a:r>
              <a:rPr lang="en-US" dirty="0" smtClean="0"/>
              <a:t>The value of an attribute</a:t>
            </a:r>
          </a:p>
          <a:p>
            <a:pPr lvl="1"/>
            <a:r>
              <a:rPr lang="en-US" dirty="0" smtClean="0"/>
              <a:t>Can be used in conjunction with other selectors</a:t>
            </a:r>
          </a:p>
          <a:p>
            <a:r>
              <a:rPr lang="en-US" dirty="0" smtClean="0"/>
              <a:t>Pseudo selectors</a:t>
            </a:r>
          </a:p>
          <a:p>
            <a:pPr lvl="1"/>
            <a:r>
              <a:rPr lang="en-US" dirty="0" smtClean="0"/>
              <a:t>Create pseudo elements/classes that don't actually exist </a:t>
            </a:r>
          </a:p>
          <a:p>
            <a:pPr lvl="2"/>
            <a:r>
              <a:rPr lang="en-US" dirty="0" smtClean="0"/>
              <a:t>i.e., no element by that name</a:t>
            </a:r>
          </a:p>
          <a:p>
            <a:pPr lvl="2"/>
            <a:r>
              <a:rPr lang="en-US" dirty="0" smtClean="0"/>
              <a:t>The element/class is something that is created on the spot to represent a context/state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286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80364" y="2736906"/>
            <a:ext cx="6246293" cy="3984569"/>
          </a:xfrm>
          <a:prstGeom prst="rect">
            <a:avLst/>
          </a:prstGeom>
          <a:noFill/>
          <a:ln w="36000">
            <a:noFill/>
            <a:round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CSS Box Model </a:t>
            </a:r>
            <a:r>
              <a:rPr lang="en-US" dirty="0" smtClean="0"/>
              <a:t>(1/2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element is represented by a rectangular box</a:t>
            </a:r>
          </a:p>
          <a:p>
            <a:r>
              <a:rPr lang="en-US" dirty="0" smtClean="0"/>
              <a:t>There are certain spaces that can be references with CSS</a:t>
            </a:r>
          </a:p>
          <a:p>
            <a:pPr lvl="1"/>
            <a:r>
              <a:rPr lang="en-US" dirty="0" smtClean="0"/>
              <a:t>And grown/shrunk, colored, etc.</a:t>
            </a:r>
          </a:p>
          <a:p>
            <a:r>
              <a:rPr lang="en-US" dirty="0" smtClean="0"/>
              <a:t>The content area contains …</a:t>
            </a:r>
            <a:br>
              <a:rPr lang="en-US" dirty="0" smtClean="0"/>
            </a:br>
            <a:r>
              <a:rPr lang="en-US" dirty="0" smtClean="0"/>
              <a:t>content</a:t>
            </a:r>
          </a:p>
          <a:p>
            <a:pPr lvl="1"/>
            <a:r>
              <a:rPr lang="en-US" dirty="0" smtClean="0"/>
              <a:t>Padding is between content and</a:t>
            </a:r>
            <a:br>
              <a:rPr lang="en-US" dirty="0" smtClean="0"/>
            </a:br>
            <a:r>
              <a:rPr lang="en-US" dirty="0" smtClean="0"/>
              <a:t>the border</a:t>
            </a:r>
          </a:p>
          <a:p>
            <a:pPr lvl="1"/>
            <a:r>
              <a:rPr lang="en-US" dirty="0" smtClean="0"/>
              <a:t>Border separates the padding</a:t>
            </a:r>
            <a:br>
              <a:rPr lang="en-US" dirty="0" smtClean="0"/>
            </a:br>
            <a:r>
              <a:rPr lang="en-US" dirty="0" smtClean="0"/>
              <a:t>from the margin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27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1199</Words>
  <Application>Microsoft Office PowerPoint</Application>
  <PresentationFormat>Widescreen</PresentationFormat>
  <Paragraphs>174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Office Theme</vt:lpstr>
      <vt:lpstr>COMP 1537</vt:lpstr>
      <vt:lpstr>Intro to CSS (1/2)</vt:lpstr>
      <vt:lpstr>Intro to CSS (2/2)</vt:lpstr>
      <vt:lpstr>CSS Syntax</vt:lpstr>
      <vt:lpstr>CSS Selectors (1/4)</vt:lpstr>
      <vt:lpstr>CSS Selectors (2/4)</vt:lpstr>
      <vt:lpstr>CSS Selectors (3/4)</vt:lpstr>
      <vt:lpstr>CSS Selectors (4/4)</vt:lpstr>
      <vt:lpstr>CSS Box Model (1/2)</vt:lpstr>
      <vt:lpstr>CSS Box Model (2/2)</vt:lpstr>
      <vt:lpstr>Three Ways to Insert Style</vt:lpstr>
      <vt:lpstr>Inline Style</vt:lpstr>
      <vt:lpstr>The style Element</vt:lpstr>
      <vt:lpstr>The link Element</vt:lpstr>
      <vt:lpstr>Style Precedence</vt:lpstr>
      <vt:lpstr>Units of Measure in CSS (1/2)</vt:lpstr>
      <vt:lpstr>Units of Measure in CSS (2/2)</vt:lpstr>
      <vt:lpstr>CSS Best Practices</vt:lpstr>
      <vt:lpstr>Resources (1/2)</vt:lpstr>
    </vt:vector>
  </TitlesOfParts>
  <Company>BCIT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 1536</dc:title>
  <dc:creator>Arron Ferguson</dc:creator>
  <cp:lastModifiedBy>Arron Ferguson</cp:lastModifiedBy>
  <cp:revision>13</cp:revision>
  <dcterms:created xsi:type="dcterms:W3CDTF">2018-01-05T17:32:24Z</dcterms:created>
  <dcterms:modified xsi:type="dcterms:W3CDTF">2020-09-08T17:18:16Z</dcterms:modified>
</cp:coreProperties>
</file>